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616"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sv-SE"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en-US"/>
          </a:p>
        </p:txBody>
      </p:sp>
      <p:sp>
        <p:nvSpPr>
          <p:cNvPr id="4" name="Date Placeholder 3"/>
          <p:cNvSpPr>
            <a:spLocks noGrp="1"/>
          </p:cNvSpPr>
          <p:nvPr>
            <p:ph type="dt" sz="half" idx="10"/>
          </p:nvPr>
        </p:nvSpPr>
        <p:spPr/>
        <p:txBody>
          <a:bodyPr/>
          <a:lstStyle/>
          <a:p>
            <a:fld id="{F07AD5E4-37D5-0948-88F1-6EB286FDBB9A}"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40015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F07AD5E4-37D5-0948-88F1-6EB286FDBB9A}"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370727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F07AD5E4-37D5-0948-88F1-6EB286FDBB9A}"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127145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F07AD5E4-37D5-0948-88F1-6EB286FDBB9A}"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328403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sv-SE"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F07AD5E4-37D5-0948-88F1-6EB286FDBB9A}"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254855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Date Placeholder 4"/>
          <p:cNvSpPr>
            <a:spLocks noGrp="1"/>
          </p:cNvSpPr>
          <p:nvPr>
            <p:ph type="dt" sz="half" idx="10"/>
          </p:nvPr>
        </p:nvSpPr>
        <p:spPr/>
        <p:txBody>
          <a:bodyPr/>
          <a:lstStyle/>
          <a:p>
            <a:fld id="{F07AD5E4-37D5-0948-88F1-6EB286FDBB9A}"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399534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7" name="Date Placeholder 6"/>
          <p:cNvSpPr>
            <a:spLocks noGrp="1"/>
          </p:cNvSpPr>
          <p:nvPr>
            <p:ph type="dt" sz="half" idx="10"/>
          </p:nvPr>
        </p:nvSpPr>
        <p:spPr/>
        <p:txBody>
          <a:bodyPr/>
          <a:lstStyle/>
          <a:p>
            <a:fld id="{F07AD5E4-37D5-0948-88F1-6EB286FDBB9A}" type="datetimeFigureOut">
              <a:rPr lang="en-US" smtClean="0"/>
              <a:t>7/10/16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15035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p:txBody>
          <a:bodyPr/>
          <a:lstStyle/>
          <a:p>
            <a:fld id="{F07AD5E4-37D5-0948-88F1-6EB286FDBB9A}" type="datetimeFigureOut">
              <a:rPr lang="en-US" smtClean="0"/>
              <a:t>7/10/16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408869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AD5E4-37D5-0948-88F1-6EB286FDBB9A}" type="datetimeFigureOut">
              <a:rPr lang="en-US" smtClean="0"/>
              <a:t>7/10/16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261223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sv-SE"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F07AD5E4-37D5-0948-88F1-6EB286FDBB9A}"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196146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sv-SE"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F07AD5E4-37D5-0948-88F1-6EB286FDBB9A}"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E5FDA-39A6-6A4D-BA11-EE9B67381FD0}" type="slidenum">
              <a:rPr lang="en-US" smtClean="0"/>
              <a:t>‹#›</a:t>
            </a:fld>
            <a:endParaRPr lang="en-US"/>
          </a:p>
        </p:txBody>
      </p:sp>
    </p:spTree>
    <p:extLst>
      <p:ext uri="{BB962C8B-B14F-4D97-AF65-F5344CB8AC3E}">
        <p14:creationId xmlns:p14="http://schemas.microsoft.com/office/powerpoint/2010/main" val="26424232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07AD5E4-37D5-0948-88F1-6EB286FDBB9A}" type="datetimeFigureOut">
              <a:rPr lang="en-US" smtClean="0"/>
              <a:t>7/10/16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5BE5FDA-39A6-6A4D-BA11-EE9B67381FD0}" type="slidenum">
              <a:rPr lang="en-US" smtClean="0"/>
              <a:t>‹#›</a:t>
            </a:fld>
            <a:endParaRPr lang="en-US"/>
          </a:p>
        </p:txBody>
      </p:sp>
    </p:spTree>
    <p:extLst>
      <p:ext uri="{BB962C8B-B14F-4D97-AF65-F5344CB8AC3E}">
        <p14:creationId xmlns:p14="http://schemas.microsoft.com/office/powerpoint/2010/main" val="2552948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094" y="2089472"/>
            <a:ext cx="6742906" cy="4527189"/>
          </a:xfrm>
        </p:spPr>
        <p:txBody>
          <a:bodyPr>
            <a:noAutofit/>
          </a:bodyPr>
          <a:lstStyle/>
          <a:p>
            <a:pPr algn="l"/>
            <a:r>
              <a:rPr lang="en-US" sz="1600" dirty="0" smtClean="0">
                <a:solidFill>
                  <a:srgbClr val="3366FF"/>
                </a:solidFill>
              </a:rPr>
              <a:t>Open PhD positions</a:t>
            </a:r>
          </a:p>
          <a:p>
            <a:pPr algn="l"/>
            <a:r>
              <a:rPr lang="en-US" sz="1100" dirty="0" smtClean="0">
                <a:solidFill>
                  <a:srgbClr val="404040"/>
                </a:solidFill>
              </a:rPr>
              <a:t>The Department of Physics, Chemistry and Biology at the University of Linköping, Sweden and the </a:t>
            </a:r>
            <a:r>
              <a:rPr lang="en-US" sz="1100" dirty="0" err="1" smtClean="0">
                <a:solidFill>
                  <a:srgbClr val="404040"/>
                </a:solidFill>
              </a:rPr>
              <a:t>Institut</a:t>
            </a:r>
            <a:r>
              <a:rPr lang="en-US" sz="1100" dirty="0" smtClean="0">
                <a:solidFill>
                  <a:srgbClr val="404040"/>
                </a:solidFill>
              </a:rPr>
              <a:t> Laue-</a:t>
            </a:r>
            <a:r>
              <a:rPr lang="en-US" sz="1100" dirty="0" err="1" smtClean="0">
                <a:solidFill>
                  <a:srgbClr val="404040"/>
                </a:solidFill>
              </a:rPr>
              <a:t>Langevin</a:t>
            </a:r>
            <a:r>
              <a:rPr lang="en-US" sz="1100" dirty="0" smtClean="0">
                <a:solidFill>
                  <a:srgbClr val="404040"/>
                </a:solidFill>
              </a:rPr>
              <a:t> (ILL, Grenoble, France), jointly invite applications for a three-year PhD </a:t>
            </a:r>
            <a:r>
              <a:rPr lang="en-US" sz="1100" dirty="0" err="1" smtClean="0">
                <a:solidFill>
                  <a:srgbClr val="404040"/>
                </a:solidFill>
              </a:rPr>
              <a:t>programme</a:t>
            </a:r>
            <a:r>
              <a:rPr lang="en-US" sz="1100" dirty="0" smtClean="0">
                <a:solidFill>
                  <a:srgbClr val="404040"/>
                </a:solidFill>
              </a:rPr>
              <a:t> focusing on</a:t>
            </a:r>
          </a:p>
          <a:p>
            <a:pPr algn="l"/>
            <a:r>
              <a:rPr lang="en-US" sz="1800" dirty="0" smtClean="0">
                <a:solidFill>
                  <a:srgbClr val="3366FF"/>
                </a:solidFill>
              </a:rPr>
              <a:t>Modular Protein Assemblies in Transcriptional Regulation</a:t>
            </a:r>
          </a:p>
          <a:p>
            <a:pPr algn="l"/>
            <a:r>
              <a:rPr lang="en-US" sz="1100" dirty="0" smtClean="0">
                <a:solidFill>
                  <a:schemeClr val="tx1">
                    <a:lumMod val="75000"/>
                    <a:lumOff val="25000"/>
                  </a:schemeClr>
                </a:solidFill>
              </a:rPr>
              <a:t>Modularity is fundamental to the design of living systems. At the molecular level, proteins are made up of functional domains that perform the highly coordinated, specific binding interactions and associations that accomplish everything from genetic replication and transcription to physical movement. With a SANS focus, but also using data from SAXS, NMR, crystallography and </a:t>
            </a:r>
            <a:r>
              <a:rPr lang="en-US" sz="1100" dirty="0" err="1" smtClean="0">
                <a:solidFill>
                  <a:schemeClr val="tx1">
                    <a:lumMod val="75000"/>
                    <a:lumOff val="25000"/>
                  </a:schemeClr>
                </a:solidFill>
              </a:rPr>
              <a:t>modelling</a:t>
            </a:r>
            <a:r>
              <a:rPr lang="en-US" sz="1100" dirty="0" smtClean="0">
                <a:solidFill>
                  <a:schemeClr val="tx1">
                    <a:lumMod val="75000"/>
                    <a:lumOff val="25000"/>
                  </a:schemeClr>
                </a:solidFill>
              </a:rPr>
              <a:t>, this project will provide insight into the molecular mechanism of physiological-to-pathological switches that are controlled by modular proteins, and will thus advance both structural biology and molecular medicine. Specifically, we aim to resolve in molecular detail the </a:t>
            </a:r>
            <a:r>
              <a:rPr lang="en-US" sz="1100" dirty="0" err="1" smtClean="0">
                <a:solidFill>
                  <a:schemeClr val="tx1">
                    <a:lumMod val="75000"/>
                    <a:lumOff val="25000"/>
                  </a:schemeClr>
                </a:solidFill>
              </a:rPr>
              <a:t>multimodular</a:t>
            </a:r>
            <a:r>
              <a:rPr lang="en-US" sz="1100" dirty="0" smtClean="0">
                <a:solidFill>
                  <a:schemeClr val="tx1">
                    <a:lumMod val="75000"/>
                    <a:lumOff val="25000"/>
                  </a:schemeClr>
                </a:solidFill>
              </a:rPr>
              <a:t> regulation mechanisms of the TRIM21 E3 ligase and the MexR efflux repressor, both representing disease-affiliated protein families. While the successful applicant will focus on neutron scattering and </a:t>
            </a:r>
            <a:r>
              <a:rPr lang="en-US" sz="1100" dirty="0" err="1" smtClean="0">
                <a:solidFill>
                  <a:schemeClr val="tx1">
                    <a:lumMod val="75000"/>
                    <a:lumOff val="25000"/>
                  </a:schemeClr>
                </a:solidFill>
              </a:rPr>
              <a:t>modelling</a:t>
            </a:r>
            <a:r>
              <a:rPr lang="en-US" sz="1100" dirty="0" smtClean="0">
                <a:solidFill>
                  <a:schemeClr val="tx1">
                    <a:lumMod val="75000"/>
                    <a:lumOff val="25000"/>
                  </a:schemeClr>
                </a:solidFill>
              </a:rPr>
              <a:t> together with protein biophysics, the project includes active collaborations with medically active researchers.</a:t>
            </a:r>
          </a:p>
          <a:p>
            <a:pPr algn="l"/>
            <a:r>
              <a:rPr lang="en-US" sz="1100" dirty="0" smtClean="0">
                <a:solidFill>
                  <a:schemeClr val="tx1">
                    <a:lumMod val="75000"/>
                    <a:lumOff val="25000"/>
                  </a:schemeClr>
                </a:solidFill>
              </a:rPr>
              <a:t> </a:t>
            </a:r>
          </a:p>
          <a:p>
            <a:pPr algn="l"/>
            <a:r>
              <a:rPr lang="en-US" sz="1100" dirty="0" smtClean="0">
                <a:solidFill>
                  <a:schemeClr val="tx1">
                    <a:lumMod val="75000"/>
                    <a:lumOff val="25000"/>
                  </a:schemeClr>
                </a:solidFill>
              </a:rPr>
              <a:t>The PhD project will be located in Grenoble (France), at the ILL, and at the University of </a:t>
            </a:r>
            <a:r>
              <a:rPr lang="en-US" sz="1100" dirty="0" smtClean="0">
                <a:solidFill>
                  <a:schemeClr val="tx1">
                    <a:lumMod val="75000"/>
                    <a:lumOff val="25000"/>
                  </a:schemeClr>
                </a:solidFill>
              </a:rPr>
              <a:t>Linköping, Sweden, in close collaboration with </a:t>
            </a:r>
            <a:r>
              <a:rPr lang="en-US" sz="1100" dirty="0" err="1" smtClean="0">
                <a:solidFill>
                  <a:schemeClr val="tx1">
                    <a:lumMod val="75000"/>
                    <a:lumOff val="25000"/>
                  </a:schemeClr>
                </a:solidFill>
              </a:rPr>
              <a:t>Karolinska</a:t>
            </a:r>
            <a:r>
              <a:rPr lang="en-US" sz="1100" dirty="0" smtClean="0">
                <a:solidFill>
                  <a:schemeClr val="tx1">
                    <a:lumMod val="75000"/>
                    <a:lumOff val="25000"/>
                  </a:schemeClr>
                </a:solidFill>
              </a:rPr>
              <a:t> Institute, Stockholm. </a:t>
            </a:r>
            <a:r>
              <a:rPr lang="en-US" sz="1100" dirty="0" smtClean="0">
                <a:solidFill>
                  <a:schemeClr val="tx1">
                    <a:lumMod val="75000"/>
                    <a:lumOff val="25000"/>
                  </a:schemeClr>
                </a:solidFill>
              </a:rPr>
              <a:t>The successful candidate will be employed for a period of up to three years, with a gross salary of around 2350 €/month, together with other benefits depending on the student’s social status (for more details see: http://</a:t>
            </a:r>
            <a:r>
              <a:rPr lang="en-US" sz="1100" dirty="0" err="1" smtClean="0">
                <a:solidFill>
                  <a:schemeClr val="tx1">
                    <a:lumMod val="75000"/>
                    <a:lumOff val="25000"/>
                  </a:schemeClr>
                </a:solidFill>
              </a:rPr>
              <a:t>www.ill.eu</a:t>
            </a:r>
            <a:r>
              <a:rPr lang="en-US" sz="1100" dirty="0" smtClean="0">
                <a:solidFill>
                  <a:schemeClr val="tx1">
                    <a:lumMod val="75000"/>
                    <a:lumOff val="25000"/>
                  </a:schemeClr>
                </a:solidFill>
              </a:rPr>
              <a:t>/science-technology/</a:t>
            </a:r>
            <a:r>
              <a:rPr lang="en-US" sz="1100" dirty="0" err="1" smtClean="0">
                <a:solidFill>
                  <a:schemeClr val="tx1">
                    <a:lumMod val="75000"/>
                    <a:lumOff val="25000"/>
                  </a:schemeClr>
                </a:solidFill>
              </a:rPr>
              <a:t>phd</a:t>
            </a:r>
            <a:r>
              <a:rPr lang="en-US" sz="1100" dirty="0" smtClean="0">
                <a:solidFill>
                  <a:schemeClr val="tx1">
                    <a:lumMod val="75000"/>
                    <a:lumOff val="25000"/>
                  </a:schemeClr>
                </a:solidFill>
              </a:rPr>
              <a:t>-students/</a:t>
            </a:r>
            <a:r>
              <a:rPr lang="en-US" sz="1100" dirty="0" err="1" smtClean="0">
                <a:solidFill>
                  <a:schemeClr val="tx1">
                    <a:lumMod val="75000"/>
                    <a:lumOff val="25000"/>
                  </a:schemeClr>
                </a:solidFill>
              </a:rPr>
              <a:t>phd</a:t>
            </a:r>
            <a:r>
              <a:rPr lang="en-US" sz="1100" dirty="0" smtClean="0">
                <a:solidFill>
                  <a:schemeClr val="tx1">
                    <a:lumMod val="75000"/>
                    <a:lumOff val="25000"/>
                  </a:schemeClr>
                </a:solidFill>
              </a:rPr>
              <a:t>-recruitment/</a:t>
            </a:r>
            <a:r>
              <a:rPr lang="en-US" sz="1100" dirty="0" err="1" smtClean="0">
                <a:solidFill>
                  <a:schemeClr val="tx1">
                    <a:lumMod val="75000"/>
                    <a:lumOff val="25000"/>
                  </a:schemeClr>
                </a:solidFill>
              </a:rPr>
              <a:t>phd</a:t>
            </a:r>
            <a:r>
              <a:rPr lang="en-US" sz="1100" dirty="0" smtClean="0">
                <a:solidFill>
                  <a:schemeClr val="tx1">
                    <a:lumMod val="75000"/>
                    <a:lumOff val="25000"/>
                  </a:schemeClr>
                </a:solidFill>
              </a:rPr>
              <a:t>-work-at-the-ill/). A team of experts, including Prof Maria Sunnerhagen and </a:t>
            </a:r>
            <a:r>
              <a:rPr lang="en-US" sz="1100" dirty="0" err="1" smtClean="0">
                <a:solidFill>
                  <a:schemeClr val="tx1">
                    <a:lumMod val="75000"/>
                    <a:lumOff val="25000"/>
                  </a:schemeClr>
                </a:solidFill>
              </a:rPr>
              <a:t>Dr</a:t>
            </a:r>
            <a:r>
              <a:rPr lang="en-US" sz="1100" dirty="0" smtClean="0">
                <a:solidFill>
                  <a:schemeClr val="tx1">
                    <a:lumMod val="75000"/>
                    <a:lumOff val="25000"/>
                  </a:schemeClr>
                </a:solidFill>
              </a:rPr>
              <a:t> </a:t>
            </a:r>
            <a:r>
              <a:rPr lang="en-US" sz="1100" dirty="0" err="1" smtClean="0">
                <a:solidFill>
                  <a:schemeClr val="tx1">
                    <a:lumMod val="75000"/>
                    <a:lumOff val="25000"/>
                  </a:schemeClr>
                </a:solidFill>
              </a:rPr>
              <a:t>Björn</a:t>
            </a:r>
            <a:r>
              <a:rPr lang="en-US" sz="1100" dirty="0" smtClean="0">
                <a:solidFill>
                  <a:schemeClr val="tx1">
                    <a:lumMod val="75000"/>
                    <a:lumOff val="25000"/>
                  </a:schemeClr>
                </a:solidFill>
              </a:rPr>
              <a:t> </a:t>
            </a:r>
            <a:r>
              <a:rPr lang="en-US" sz="1100" dirty="0" err="1" smtClean="0">
                <a:solidFill>
                  <a:schemeClr val="tx1">
                    <a:lumMod val="75000"/>
                    <a:lumOff val="25000"/>
                  </a:schemeClr>
                </a:solidFill>
              </a:rPr>
              <a:t>Wallner</a:t>
            </a:r>
            <a:r>
              <a:rPr lang="en-US" sz="1100" dirty="0" smtClean="0">
                <a:solidFill>
                  <a:schemeClr val="tx1">
                    <a:lumMod val="75000"/>
                    <a:lumOff val="25000"/>
                  </a:schemeClr>
                </a:solidFill>
              </a:rPr>
              <a:t> (Linköping University), Prof Marie </a:t>
            </a:r>
            <a:r>
              <a:rPr lang="en-US" sz="1100" dirty="0" err="1" smtClean="0">
                <a:solidFill>
                  <a:schemeClr val="tx1">
                    <a:lumMod val="75000"/>
                    <a:lumOff val="25000"/>
                  </a:schemeClr>
                </a:solidFill>
              </a:rPr>
              <a:t>Wahren-Herlenius</a:t>
            </a:r>
            <a:r>
              <a:rPr lang="en-US" sz="1100" dirty="0" smtClean="0">
                <a:solidFill>
                  <a:schemeClr val="tx1">
                    <a:lumMod val="75000"/>
                    <a:lumOff val="25000"/>
                  </a:schemeClr>
                </a:solidFill>
              </a:rPr>
              <a:t> (</a:t>
            </a:r>
            <a:r>
              <a:rPr lang="en-US" sz="1100" dirty="0" err="1" smtClean="0">
                <a:solidFill>
                  <a:schemeClr val="tx1">
                    <a:lumMod val="75000"/>
                    <a:lumOff val="25000"/>
                  </a:schemeClr>
                </a:solidFill>
              </a:rPr>
              <a:t>Karolinska</a:t>
            </a:r>
            <a:r>
              <a:rPr lang="en-US" sz="1100" dirty="0" smtClean="0">
                <a:solidFill>
                  <a:schemeClr val="tx1">
                    <a:lumMod val="75000"/>
                    <a:lumOff val="25000"/>
                  </a:schemeClr>
                </a:solidFill>
              </a:rPr>
              <a:t> Institute), </a:t>
            </a:r>
            <a:r>
              <a:rPr lang="en-US" sz="1100" dirty="0" err="1" smtClean="0">
                <a:solidFill>
                  <a:schemeClr val="tx1">
                    <a:lumMod val="75000"/>
                    <a:lumOff val="25000"/>
                  </a:schemeClr>
                </a:solidFill>
              </a:rPr>
              <a:t>Dr</a:t>
            </a:r>
            <a:r>
              <a:rPr lang="en-US" sz="1100" dirty="0" smtClean="0">
                <a:solidFill>
                  <a:schemeClr val="tx1">
                    <a:lumMod val="75000"/>
                    <a:lumOff val="25000"/>
                  </a:schemeClr>
                </a:solidFill>
              </a:rPr>
              <a:t> Frank Gabel (ESRF &amp; ILL) and </a:t>
            </a:r>
            <a:r>
              <a:rPr lang="en-US" sz="1100" dirty="0" err="1" smtClean="0">
                <a:solidFill>
                  <a:schemeClr val="tx1">
                    <a:lumMod val="75000"/>
                    <a:lumOff val="25000"/>
                  </a:schemeClr>
                </a:solidFill>
              </a:rPr>
              <a:t>Dr</a:t>
            </a:r>
            <a:r>
              <a:rPr lang="en-US" sz="1100" dirty="0" smtClean="0">
                <a:solidFill>
                  <a:schemeClr val="tx1">
                    <a:lumMod val="75000"/>
                    <a:lumOff val="25000"/>
                  </a:schemeClr>
                </a:solidFill>
              </a:rPr>
              <a:t> Anne Martel (ILL), will supervise the work of the PhD student; Prof Emeritus Jill </a:t>
            </a:r>
            <a:r>
              <a:rPr lang="en-US" sz="1100" dirty="0" err="1" smtClean="0">
                <a:solidFill>
                  <a:schemeClr val="tx1">
                    <a:lumMod val="75000"/>
                    <a:lumOff val="25000"/>
                  </a:schemeClr>
                </a:solidFill>
              </a:rPr>
              <a:t>Trewhella</a:t>
            </a:r>
            <a:r>
              <a:rPr lang="en-US" sz="1100" dirty="0" smtClean="0">
                <a:solidFill>
                  <a:schemeClr val="tx1">
                    <a:lumMod val="75000"/>
                    <a:lumOff val="25000"/>
                  </a:schemeClr>
                </a:solidFill>
              </a:rPr>
              <a:t> (U Sydney) will be affiliated as mentor.</a:t>
            </a:r>
          </a:p>
          <a:p>
            <a:pPr algn="l"/>
            <a:r>
              <a:rPr lang="en-US" sz="1100" dirty="0" smtClean="0">
                <a:solidFill>
                  <a:schemeClr val="tx1">
                    <a:lumMod val="75000"/>
                    <a:lumOff val="25000"/>
                  </a:schemeClr>
                </a:solidFill>
              </a:rPr>
              <a:t>Applicants should have a degree in a relevant chemical, biophysical or biological discipline. Academic knowledge of condensed matter physics will be appreciated</a:t>
            </a:r>
            <a:r>
              <a:rPr lang="en-US" sz="1100" dirty="0" smtClean="0">
                <a:solidFill>
                  <a:schemeClr val="tx1">
                    <a:lumMod val="75000"/>
                    <a:lumOff val="25000"/>
                  </a:schemeClr>
                </a:solidFill>
              </a:rPr>
              <a:t>. EU citizenship is an advantage, but is not required. </a:t>
            </a:r>
            <a:endParaRPr lang="en-US" sz="1100" dirty="0" smtClean="0">
              <a:solidFill>
                <a:schemeClr val="tx1">
                  <a:lumMod val="75000"/>
                  <a:lumOff val="25000"/>
                </a:schemeClr>
              </a:solidFill>
            </a:endParaRPr>
          </a:p>
          <a:p>
            <a:pPr algn="l"/>
            <a:r>
              <a:rPr lang="en-US" sz="1100" dirty="0" smtClean="0">
                <a:solidFill>
                  <a:schemeClr val="tx1">
                    <a:lumMod val="75000"/>
                    <a:lumOff val="25000"/>
                  </a:schemeClr>
                </a:solidFill>
              </a:rPr>
              <a:t>Supervisors: Prof Maria Sunnerhagen, Univ. of Linköping, and </a:t>
            </a:r>
            <a:r>
              <a:rPr lang="en-US" sz="1100" dirty="0" err="1" smtClean="0">
                <a:solidFill>
                  <a:schemeClr val="tx1">
                    <a:lumMod val="75000"/>
                    <a:lumOff val="25000"/>
                  </a:schemeClr>
                </a:solidFill>
              </a:rPr>
              <a:t>Drs</a:t>
            </a:r>
            <a:r>
              <a:rPr lang="en-US" sz="1100" dirty="0" smtClean="0">
                <a:solidFill>
                  <a:schemeClr val="tx1">
                    <a:lumMod val="75000"/>
                    <a:lumOff val="25000"/>
                  </a:schemeClr>
                </a:solidFill>
              </a:rPr>
              <a:t> Frank Gabel and Anne Martel</a:t>
            </a:r>
            <a:r>
              <a:rPr lang="en-US" sz="1100" dirty="0" smtClean="0">
                <a:solidFill>
                  <a:srgbClr val="404040"/>
                </a:solidFill>
              </a:rPr>
              <a:t>, ILL (Grenoble).  Contact information: Maria Sunnerhagen, +46-13-286682, </a:t>
            </a:r>
            <a:r>
              <a:rPr lang="en-US" sz="1100" dirty="0" err="1" smtClean="0">
                <a:solidFill>
                  <a:srgbClr val="404040"/>
                </a:solidFill>
              </a:rPr>
              <a:t>maria.sunnerhagen</a:t>
            </a:r>
            <a:r>
              <a:rPr lang="en-US" sz="1100" dirty="0" smtClean="0">
                <a:solidFill>
                  <a:srgbClr val="404040"/>
                </a:solidFill>
              </a:rPr>
              <a:t>(at)</a:t>
            </a:r>
            <a:r>
              <a:rPr lang="en-US" sz="1100" dirty="0" err="1" smtClean="0">
                <a:solidFill>
                  <a:srgbClr val="404040"/>
                </a:solidFill>
              </a:rPr>
              <a:t>liu.se</a:t>
            </a:r>
            <a:endParaRPr lang="en-US" sz="1100" dirty="0" smtClean="0">
              <a:solidFill>
                <a:srgbClr val="404040"/>
              </a:solidFill>
            </a:endParaRPr>
          </a:p>
        </p:txBody>
      </p:sp>
      <p:pic>
        <p:nvPicPr>
          <p:cNvPr id="5" name="Picture 4" descr="Screen Shot 2016-07-10 at 3.07.2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60" y="71232"/>
            <a:ext cx="6514844" cy="1772420"/>
          </a:xfrm>
          <a:prstGeom prst="rect">
            <a:avLst/>
          </a:prstGeom>
        </p:spPr>
      </p:pic>
      <p:sp>
        <p:nvSpPr>
          <p:cNvPr id="6" name="TextBox 5"/>
          <p:cNvSpPr txBox="1"/>
          <p:nvPr/>
        </p:nvSpPr>
        <p:spPr>
          <a:xfrm rot="5400000">
            <a:off x="-802717" y="7895168"/>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7" name="TextBox 6"/>
          <p:cNvSpPr txBox="1"/>
          <p:nvPr/>
        </p:nvSpPr>
        <p:spPr>
          <a:xfrm rot="5400000">
            <a:off x="-248068" y="7900800"/>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8" name="TextBox 7"/>
          <p:cNvSpPr txBox="1"/>
          <p:nvPr/>
        </p:nvSpPr>
        <p:spPr>
          <a:xfrm rot="5400000">
            <a:off x="398263" y="7871312"/>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9" name="TextBox 8"/>
          <p:cNvSpPr txBox="1"/>
          <p:nvPr/>
        </p:nvSpPr>
        <p:spPr>
          <a:xfrm rot="5400000">
            <a:off x="1044594" y="7895168"/>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10" name="TextBox 9"/>
          <p:cNvSpPr txBox="1"/>
          <p:nvPr/>
        </p:nvSpPr>
        <p:spPr>
          <a:xfrm rot="5400000">
            <a:off x="1690925" y="7871310"/>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liu.sev</a:t>
            </a:r>
            <a:endParaRPr lang="en-US" sz="1200" dirty="0"/>
          </a:p>
        </p:txBody>
      </p:sp>
      <p:sp>
        <p:nvSpPr>
          <p:cNvPr id="11" name="TextBox 10"/>
          <p:cNvSpPr txBox="1"/>
          <p:nvPr/>
        </p:nvSpPr>
        <p:spPr>
          <a:xfrm rot="5400000">
            <a:off x="2337256" y="7890899"/>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12" name="TextBox 11"/>
          <p:cNvSpPr txBox="1"/>
          <p:nvPr/>
        </p:nvSpPr>
        <p:spPr>
          <a:xfrm rot="5400000">
            <a:off x="3012063" y="7887741"/>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13" name="TextBox 12"/>
          <p:cNvSpPr txBox="1"/>
          <p:nvPr/>
        </p:nvSpPr>
        <p:spPr>
          <a:xfrm rot="5400000">
            <a:off x="3752975" y="7895167"/>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14" name="TextBox 13"/>
          <p:cNvSpPr txBox="1"/>
          <p:nvPr/>
        </p:nvSpPr>
        <p:spPr>
          <a:xfrm rot="5400000">
            <a:off x="4458522" y="7895167"/>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
        <p:nvSpPr>
          <p:cNvPr id="15" name="TextBox 14"/>
          <p:cNvSpPr txBox="1"/>
          <p:nvPr/>
        </p:nvSpPr>
        <p:spPr>
          <a:xfrm rot="5400000">
            <a:off x="5137996" y="7935242"/>
            <a:ext cx="2465885" cy="646331"/>
          </a:xfrm>
          <a:prstGeom prst="rect">
            <a:avLst/>
          </a:prstGeom>
          <a:noFill/>
        </p:spPr>
        <p:txBody>
          <a:bodyPr wrap="square" rtlCol="0">
            <a:spAutoFit/>
          </a:bodyPr>
          <a:lstStyle/>
          <a:p>
            <a:r>
              <a:rPr lang="en-US" sz="1200" dirty="0" smtClean="0">
                <a:solidFill>
                  <a:srgbClr val="3366FF"/>
                </a:solidFill>
              </a:rPr>
              <a:t>Modular Protein Assemblies in Transcriptional  Regulation. </a:t>
            </a:r>
            <a:r>
              <a:rPr lang="en-US" sz="1200" dirty="0" err="1" smtClean="0"/>
              <a:t>maria.sunnerhagen</a:t>
            </a:r>
            <a:r>
              <a:rPr lang="en-US" sz="1200" dirty="0"/>
              <a:t>(at)</a:t>
            </a:r>
            <a:r>
              <a:rPr lang="en-US" sz="1200" dirty="0" err="1" smtClean="0"/>
              <a:t>liu.se</a:t>
            </a:r>
            <a:endParaRPr lang="en-US" sz="1200" dirty="0"/>
          </a:p>
        </p:txBody>
      </p:sp>
    </p:spTree>
    <p:extLst>
      <p:ext uri="{BB962C8B-B14F-4D97-AF65-F5344CB8AC3E}">
        <p14:creationId xmlns:p14="http://schemas.microsoft.com/office/powerpoint/2010/main" val="247510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577</Words>
  <Application>Microsoft Macintosh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Sunnerhagen</dc:creator>
  <cp:lastModifiedBy>Maria Sunnerhagen</cp:lastModifiedBy>
  <cp:revision>4</cp:revision>
  <dcterms:created xsi:type="dcterms:W3CDTF">2016-07-10T13:04:41Z</dcterms:created>
  <dcterms:modified xsi:type="dcterms:W3CDTF">2016-07-10T13:27:38Z</dcterms:modified>
</cp:coreProperties>
</file>