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 id="2147483910" r:id="rId2"/>
  </p:sldMasterIdLst>
  <p:notesMasterIdLst>
    <p:notesMasterId r:id="rId4"/>
  </p:notesMasterIdLst>
  <p:handoutMasterIdLst>
    <p:handoutMasterId r:id="rId5"/>
  </p:handoutMasterIdLst>
  <p:sldIdLst>
    <p:sldId id="3039" r:id="rId3"/>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C64"/>
    <a:srgbClr val="A7C947"/>
    <a:srgbClr val="ACD7C9"/>
    <a:srgbClr val="2C213E"/>
    <a:srgbClr val="193537"/>
    <a:srgbClr val="192736"/>
    <a:srgbClr val="1935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21"/>
    <p:restoredTop sz="96115"/>
  </p:normalViewPr>
  <p:slideViewPr>
    <p:cSldViewPr snapToGrid="0" snapToObjects="1">
      <p:cViewPr varScale="1">
        <p:scale>
          <a:sx n="114" d="100"/>
          <a:sy n="114" d="100"/>
        </p:scale>
        <p:origin x="184" y="336"/>
      </p:cViewPr>
      <p:guideLst/>
    </p:cSldViewPr>
  </p:slideViewPr>
  <p:notesTextViewPr>
    <p:cViewPr>
      <p:scale>
        <a:sx n="1" d="1"/>
        <a:sy n="1" d="1"/>
      </p:scale>
      <p:origin x="0" y="0"/>
    </p:cViewPr>
  </p:notesTextViewPr>
  <p:sorterViewPr>
    <p:cViewPr>
      <p:scale>
        <a:sx n="20" d="100"/>
        <a:sy n="20" d="100"/>
      </p:scale>
      <p:origin x="0" y="0"/>
    </p:cViewPr>
  </p:sorterViewPr>
  <p:notesViewPr>
    <p:cSldViewPr snapToGrid="0" snapToObjects="1">
      <p:cViewPr varScale="1">
        <p:scale>
          <a:sx n="90" d="100"/>
          <a:sy n="90" d="100"/>
        </p:scale>
        <p:origin x="41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0AB0B-397C-384A-80F3-24D7E6683B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4" name="Footer Placeholder 3">
            <a:extLst>
              <a:ext uri="{FF2B5EF4-FFF2-40B4-BE49-F238E27FC236}">
                <a16:creationId xmlns:a16="http://schemas.microsoft.com/office/drawing/2014/main" id="{6F5FB158-5D5F-B441-8087-2A446C241B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3729AD04-1A41-444B-B0A2-9229EA1CDE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98015E-433B-7744-8451-0A14B9989325}" type="slidenum">
              <a:rPr lang="en-SE" smtClean="0"/>
              <a:t>‹#›</a:t>
            </a:fld>
            <a:endParaRPr lang="en-SE"/>
          </a:p>
        </p:txBody>
      </p:sp>
      <p:sp>
        <p:nvSpPr>
          <p:cNvPr id="3" name="Date Placeholder 2">
            <a:extLst>
              <a:ext uri="{FF2B5EF4-FFF2-40B4-BE49-F238E27FC236}">
                <a16:creationId xmlns:a16="http://schemas.microsoft.com/office/drawing/2014/main" id="{A4BD7CB2-029F-0E4C-9C18-5EBFA0C799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4F295-D1F4-D54B-BA69-832D96C6432A}" type="datetimeFigureOut">
              <a:rPr lang="en-SE" smtClean="0"/>
              <a:t>2025-12-10</a:t>
            </a:fld>
            <a:endParaRPr lang="en-SE"/>
          </a:p>
        </p:txBody>
      </p:sp>
    </p:spTree>
    <p:extLst>
      <p:ext uri="{BB962C8B-B14F-4D97-AF65-F5344CB8AC3E}">
        <p14:creationId xmlns:p14="http://schemas.microsoft.com/office/powerpoint/2010/main" val="3300149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88F62-802F-2448-8EA8-1562273BBAF4}" type="datetimeFigureOut">
              <a:rPr lang="en-SE" smtClean="0"/>
              <a:t>2025-12-08</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BA1A2-6287-9245-9FC9-020813467484}" type="slidenum">
              <a:rPr lang="en-SE" smtClean="0"/>
              <a:t>‹#›</a:t>
            </a:fld>
            <a:endParaRPr lang="en-SE"/>
          </a:p>
        </p:txBody>
      </p:sp>
    </p:spTree>
    <p:extLst>
      <p:ext uri="{BB962C8B-B14F-4D97-AF65-F5344CB8AC3E}">
        <p14:creationId xmlns:p14="http://schemas.microsoft.com/office/powerpoint/2010/main" val="274064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49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0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4A6FCF67-E19C-DE4A-8BE9-AFBEBE84A140}"/>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0" name="Content Placeholder 2">
            <a:extLst>
              <a:ext uri="{FF2B5EF4-FFF2-40B4-BE49-F238E27FC236}">
                <a16:creationId xmlns:a16="http://schemas.microsoft.com/office/drawing/2014/main" id="{3D256E59-D378-3C45-BC58-2A73BF0E9510}"/>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1" name="Picture Placeholder 13">
            <a:extLst>
              <a:ext uri="{FF2B5EF4-FFF2-40B4-BE49-F238E27FC236}">
                <a16:creationId xmlns:a16="http://schemas.microsoft.com/office/drawing/2014/main" id="{B56A95A0-DD9A-7D4C-AA83-A6974F5C1D01}"/>
              </a:ext>
            </a:extLst>
          </p:cNvPr>
          <p:cNvSpPr>
            <a:spLocks noGrp="1"/>
          </p:cNvSpPr>
          <p:nvPr>
            <p:ph type="pic" sz="quarter" idx="15"/>
          </p:nvPr>
        </p:nvSpPr>
        <p:spPr>
          <a:xfrm>
            <a:off x="8153400" y="1587086"/>
            <a:ext cx="3148595" cy="4586702"/>
          </a:xfrm>
          <a:solidFill>
            <a:schemeClr val="accent5"/>
          </a:solidFill>
        </p:spPr>
        <p:txBody>
          <a:bodyPr/>
          <a:lstStyle/>
          <a:p>
            <a:endParaRPr lang="en-SE"/>
          </a:p>
        </p:txBody>
      </p:sp>
    </p:spTree>
    <p:extLst>
      <p:ext uri="{BB962C8B-B14F-4D97-AF65-F5344CB8AC3E}">
        <p14:creationId xmlns:p14="http://schemas.microsoft.com/office/powerpoint/2010/main" val="29014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13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5"/>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5"/>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5"/>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5"/>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5"/>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5"/>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3099066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52093"/>
            <a:ext cx="7772775" cy="4420913"/>
          </a:xfrm>
          <a:solidFill>
            <a:schemeClr val="accent5"/>
          </a:solidFill>
        </p:spPr>
        <p:txBody>
          <a:bodyPr/>
          <a:lstStyle/>
          <a:p>
            <a:endParaRPr lang="en-SE" dirty="0"/>
          </a:p>
        </p:txBody>
      </p:sp>
      <p:sp>
        <p:nvSpPr>
          <p:cNvPr id="8" name="Title 1">
            <a:extLst>
              <a:ext uri="{FF2B5EF4-FFF2-40B4-BE49-F238E27FC236}">
                <a16:creationId xmlns:a16="http://schemas.microsoft.com/office/drawing/2014/main" id="{3CDF90BE-5CE7-AB49-951D-ACC0D6CF1677}"/>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2EAD0059-D5DA-584C-B1E3-3C64F373556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4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65345"/>
            <a:ext cx="7772400" cy="4420913"/>
          </a:xfrm>
          <a:solidFill>
            <a:schemeClr val="accent5"/>
          </a:solidFill>
        </p:spPr>
        <p:txBody>
          <a:bodyPr/>
          <a:lstStyle/>
          <a:p>
            <a:endParaRPr lang="en-SE"/>
          </a:p>
        </p:txBody>
      </p:sp>
      <p:sp>
        <p:nvSpPr>
          <p:cNvPr id="9" name="Title 1">
            <a:extLst>
              <a:ext uri="{FF2B5EF4-FFF2-40B4-BE49-F238E27FC236}">
                <a16:creationId xmlns:a16="http://schemas.microsoft.com/office/drawing/2014/main" id="{3404E7E3-7114-E84E-B8AE-18E000EB0A6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59332019-365F-E042-B5D7-175C9167CE36}"/>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561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5"/>
          </a:solidFill>
        </p:spPr>
        <p:txBody>
          <a:bodyPr/>
          <a:lstStyle/>
          <a:p>
            <a:endParaRPr lang="en-SE" dirty="0"/>
          </a:p>
        </p:txBody>
      </p:sp>
    </p:spTree>
    <p:extLst>
      <p:ext uri="{BB962C8B-B14F-4D97-AF65-F5344CB8AC3E}">
        <p14:creationId xmlns:p14="http://schemas.microsoft.com/office/powerpoint/2010/main" val="2423671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5"/>
          </a:solidFill>
        </p:spPr>
        <p:txBody>
          <a:bodyPr/>
          <a:lstStyle/>
          <a:p>
            <a:endParaRPr lang="en-SE"/>
          </a:p>
        </p:txBody>
      </p:sp>
    </p:spTree>
    <p:extLst>
      <p:ext uri="{BB962C8B-B14F-4D97-AF65-F5344CB8AC3E}">
        <p14:creationId xmlns:p14="http://schemas.microsoft.com/office/powerpoint/2010/main" val="324555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1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30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034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1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ub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accent6">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953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231304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_with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224078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2774458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47110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lnSpc>
                <a:spcPct val="90000"/>
              </a:lnSpc>
              <a:spcBef>
                <a:spcPts val="600"/>
              </a:spcBef>
              <a:defRPr/>
            </a:lvl1pPr>
            <a:lvl2pPr>
              <a:lnSpc>
                <a:spcPct val="90000"/>
              </a:lnSpc>
              <a:spcBef>
                <a:spcPts val="600"/>
              </a:spcBef>
              <a:defRPr/>
            </a:lvl2pPr>
            <a:lvl3pPr>
              <a:lnSpc>
                <a:spcPct val="90000"/>
              </a:lnSpc>
              <a:spcBef>
                <a:spcPts val="600"/>
              </a:spcBef>
              <a:defRPr/>
            </a:lvl3pPr>
            <a:lvl4pPr>
              <a:lnSpc>
                <a:spcPct val="90000"/>
              </a:lnSpc>
              <a:spcBef>
                <a:spcPts val="600"/>
              </a:spcBef>
              <a:defRPr/>
            </a:lvl4pPr>
            <a:lvl5pPr>
              <a:lnSpc>
                <a:spcPct val="90000"/>
              </a:lnSpc>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5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3465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3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ubsection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39381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0680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4" name="Picture Placeholder 13">
            <a:extLst>
              <a:ext uri="{FF2B5EF4-FFF2-40B4-BE49-F238E27FC236}">
                <a16:creationId xmlns:a16="http://schemas.microsoft.com/office/drawing/2014/main" id="{22B0097B-7898-C540-A510-74BFB149DFB0}"/>
              </a:ext>
            </a:extLst>
          </p:cNvPr>
          <p:cNvSpPr>
            <a:spLocks noGrp="1"/>
          </p:cNvSpPr>
          <p:nvPr>
            <p:ph type="pic" sz="quarter" idx="15"/>
          </p:nvPr>
        </p:nvSpPr>
        <p:spPr>
          <a:xfrm>
            <a:off x="8153400" y="1587086"/>
            <a:ext cx="3148595" cy="4586702"/>
          </a:xfrm>
          <a:solidFill>
            <a:schemeClr val="accent6"/>
          </a:solidFill>
        </p:spPr>
        <p:txBody>
          <a:bodyPr/>
          <a:lstStyle/>
          <a:p>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87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492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6"/>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6"/>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6"/>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6"/>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6"/>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6"/>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15776505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78597"/>
            <a:ext cx="7772775" cy="4420913"/>
          </a:xfrm>
          <a:solidFill>
            <a:schemeClr val="accent6"/>
          </a:solidFill>
        </p:spPr>
        <p:txBody>
          <a:bodyPr/>
          <a:lstStyle/>
          <a:p>
            <a:endParaRPr lang="en-SE" dirty="0"/>
          </a:p>
        </p:txBody>
      </p:sp>
      <p:sp>
        <p:nvSpPr>
          <p:cNvPr id="8" name="Title 1">
            <a:extLst>
              <a:ext uri="{FF2B5EF4-FFF2-40B4-BE49-F238E27FC236}">
                <a16:creationId xmlns:a16="http://schemas.microsoft.com/office/drawing/2014/main" id="{81660BAD-172A-6B46-961C-1423E06A5E8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5D627EFB-C8AE-E843-9AB8-1FCBC99167B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030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78597"/>
            <a:ext cx="7772400" cy="4420913"/>
          </a:xfrm>
          <a:solidFill>
            <a:schemeClr val="accent6"/>
          </a:solidFill>
        </p:spPr>
        <p:txBody>
          <a:bodyPr/>
          <a:lstStyle/>
          <a:p>
            <a:endParaRPr lang="en-SE"/>
          </a:p>
        </p:txBody>
      </p:sp>
      <p:sp>
        <p:nvSpPr>
          <p:cNvPr id="9" name="Title 1">
            <a:extLst>
              <a:ext uri="{FF2B5EF4-FFF2-40B4-BE49-F238E27FC236}">
                <a16:creationId xmlns:a16="http://schemas.microsoft.com/office/drawing/2014/main" id="{DEFC166B-C46B-BD40-ACD8-8231D4DED0B2}"/>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60E79756-FF2F-1140-BCBA-90ADA67ADC8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4365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ul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6"/>
          </a:solidFill>
        </p:spPr>
        <p:txBody>
          <a:bodyPr/>
          <a:lstStyle/>
          <a:p>
            <a:endParaRPr lang="en-SE" dirty="0"/>
          </a:p>
        </p:txBody>
      </p:sp>
    </p:spTree>
    <p:extLst>
      <p:ext uri="{BB962C8B-B14F-4D97-AF65-F5344CB8AC3E}">
        <p14:creationId xmlns:p14="http://schemas.microsoft.com/office/powerpoint/2010/main" val="532231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6"/>
          </a:solidFill>
        </p:spPr>
        <p:txBody>
          <a:bodyPr/>
          <a:lstStyle/>
          <a:p>
            <a:endParaRPr lang="en-SE"/>
          </a:p>
        </p:txBody>
      </p:sp>
    </p:spTree>
    <p:extLst>
      <p:ext uri="{BB962C8B-B14F-4D97-AF65-F5344CB8AC3E}">
        <p14:creationId xmlns:p14="http://schemas.microsoft.com/office/powerpoint/2010/main" val="37214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7205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_with gray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04651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5070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 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13535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68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98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072643455"/>
      </p:ext>
    </p:extLst>
  </p:cSld>
  <p:clrMap bg1="lt1" tx1="dk1" bg2="lt2" tx2="dk2" accent1="accent1" accent2="accent2" accent3="accent3" accent4="accent4" accent5="accent5" accent6="accent6" hlink="hlink" folHlink="folHlink"/>
  <p:sldLayoutIdLst>
    <p:sldLayoutId id="2147483888" r:id="rId1"/>
    <p:sldLayoutId id="2147483931" r:id="rId2"/>
    <p:sldLayoutId id="2147483872" r:id="rId3"/>
    <p:sldLayoutId id="2147483880" r:id="rId4"/>
    <p:sldLayoutId id="2147483939" r:id="rId5"/>
    <p:sldLayoutId id="2147483884" r:id="rId6"/>
    <p:sldLayoutId id="2147483932" r:id="rId7"/>
    <p:sldLayoutId id="2147483871" r:id="rId8"/>
    <p:sldLayoutId id="2147483933" r:id="rId9"/>
    <p:sldLayoutId id="2147483873" r:id="rId10"/>
    <p:sldLayoutId id="2147483874" r:id="rId11"/>
    <p:sldLayoutId id="2147483881" r:id="rId12"/>
    <p:sldLayoutId id="2147483882" r:id="rId13"/>
    <p:sldLayoutId id="2147483929" r:id="rId14"/>
    <p:sldLayoutId id="2147483875" r:id="rId15"/>
    <p:sldLayoutId id="2147483885" r:id="rId16"/>
    <p:sldLayoutId id="2147483886" r:id="rId17"/>
    <p:sldLayoutId id="2147483887" r:id="rId18"/>
    <p:sldLayoutId id="214748390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2025-12-08</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186701793"/>
      </p:ext>
    </p:extLst>
  </p:cSld>
  <p:clrMap bg1="lt1" tx1="dk1" bg2="lt2" tx2="dk2" accent1="accent1" accent2="accent2" accent3="accent3" accent4="accent4" accent5="accent5" accent6="accent6" hlink="hlink" folHlink="folHlink"/>
  <p:sldLayoutIdLst>
    <p:sldLayoutId id="2147483912" r:id="rId1"/>
    <p:sldLayoutId id="2147483914" r:id="rId2"/>
    <p:sldLayoutId id="2147483915" r:id="rId3"/>
    <p:sldLayoutId id="2147483940" r:id="rId4"/>
    <p:sldLayoutId id="2147483941" r:id="rId5"/>
    <p:sldLayoutId id="2147483918" r:id="rId6"/>
    <p:sldLayoutId id="2147483934" r:id="rId7"/>
    <p:sldLayoutId id="2147483919" r:id="rId8"/>
    <p:sldLayoutId id="2147483936" r:id="rId9"/>
    <p:sldLayoutId id="2147483920" r:id="rId10"/>
    <p:sldLayoutId id="2147483921" r:id="rId11"/>
    <p:sldLayoutId id="2147483922" r:id="rId12"/>
    <p:sldLayoutId id="2147483923" r:id="rId13"/>
    <p:sldLayoutId id="2147483930" r:id="rId14"/>
    <p:sldLayoutId id="2147483924" r:id="rId15"/>
    <p:sldLayoutId id="2147483925" r:id="rId16"/>
    <p:sldLayoutId id="2147483927" r:id="rId17"/>
    <p:sldLayoutId id="2147483928" r:id="rId18"/>
    <p:sldLayoutId id="214748393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emf"/><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8.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C9C4E-9ED4-7C37-5D86-0C937F8B7D4F}"/>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E5E0DFE-CA85-19A6-DB43-612E9EB34200}"/>
              </a:ext>
            </a:extLst>
          </p:cNvPr>
          <p:cNvSpPr/>
          <p:nvPr/>
        </p:nvSpPr>
        <p:spPr>
          <a:xfrm>
            <a:off x="8448785" y="2315428"/>
            <a:ext cx="3234421" cy="11775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0" name="Rectangle 19">
            <a:extLst>
              <a:ext uri="{FF2B5EF4-FFF2-40B4-BE49-F238E27FC236}">
                <a16:creationId xmlns:a16="http://schemas.microsoft.com/office/drawing/2014/main" id="{12CDDCE2-CD15-3976-9EBC-5CD817BB40E3}"/>
              </a:ext>
            </a:extLst>
          </p:cNvPr>
          <p:cNvSpPr>
            <a:spLocks noGrp="1" noRot="1" noMove="1" noResize="1" noEditPoints="1" noAdjustHandles="1" noChangeArrowheads="1" noChangeShapeType="1"/>
          </p:cNvSpPr>
          <p:nvPr/>
        </p:nvSpPr>
        <p:spPr>
          <a:xfrm>
            <a:off x="0" y="6313637"/>
            <a:ext cx="12192000" cy="54436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4" name="Title 3">
            <a:extLst>
              <a:ext uri="{FF2B5EF4-FFF2-40B4-BE49-F238E27FC236}">
                <a16:creationId xmlns:a16="http://schemas.microsoft.com/office/drawing/2014/main" id="{F3CE5C87-FE81-296C-11EF-E208599DC67A}"/>
              </a:ext>
            </a:extLst>
          </p:cNvPr>
          <p:cNvSpPr>
            <a:spLocks noGrp="1"/>
          </p:cNvSpPr>
          <p:nvPr>
            <p:ph type="title"/>
          </p:nvPr>
        </p:nvSpPr>
        <p:spPr/>
        <p:txBody>
          <a:bodyPr>
            <a:normAutofit fontScale="90000"/>
          </a:bodyPr>
          <a:lstStyle/>
          <a:p>
            <a:r>
              <a:rPr lang="en-SE"/>
              <a:t>SciLifeLab PULSE postdoctoral program</a:t>
            </a:r>
            <a:endParaRPr lang="en-SE" dirty="0"/>
          </a:p>
        </p:txBody>
      </p:sp>
      <p:sp>
        <p:nvSpPr>
          <p:cNvPr id="12" name="TextBox 11">
            <a:extLst>
              <a:ext uri="{FF2B5EF4-FFF2-40B4-BE49-F238E27FC236}">
                <a16:creationId xmlns:a16="http://schemas.microsoft.com/office/drawing/2014/main" id="{0808284E-5AD2-2062-2CDC-8B6107AEEE9A}"/>
              </a:ext>
            </a:extLst>
          </p:cNvPr>
          <p:cNvSpPr txBox="1">
            <a:spLocks noGrp="1" noRot="1" noMove="1" noResize="1" noEditPoints="1" noAdjustHandles="1" noChangeArrowheads="1" noChangeShapeType="1"/>
          </p:cNvSpPr>
          <p:nvPr/>
        </p:nvSpPr>
        <p:spPr>
          <a:xfrm>
            <a:off x="2091771" y="6401152"/>
            <a:ext cx="9853044" cy="369332"/>
          </a:xfrm>
          <a:prstGeom prst="rect">
            <a:avLst/>
          </a:prstGeom>
          <a:noFill/>
        </p:spPr>
        <p:txBody>
          <a:bodyPr wrap="square">
            <a:spAutoFit/>
          </a:bodyPr>
          <a:lstStyle/>
          <a:p>
            <a:r>
              <a:rPr lang="en-GB" sz="900" i="1" dirty="0">
                <a:solidFill>
                  <a:schemeClr val="accent6">
                    <a:lumMod val="50000"/>
                  </a:schemeClr>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900" dirty="0">
              <a:solidFill>
                <a:schemeClr val="accent6">
                  <a:lumMod val="50000"/>
                </a:schemeClr>
              </a:solidFill>
              <a:effectLst/>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BCEF7B44-2E77-60C4-4D60-39EC9F4124A3}"/>
              </a:ext>
            </a:extLst>
          </p:cNvPr>
          <p:cNvPicPr>
            <a:picLocks noGrp="1" noRot="1" noChangeAspect="1" noMove="1" noResize="1" noEditPoints="1" noAdjustHandles="1" noChangeArrowheads="1" noChangeShapeType="1" noCrop="1"/>
          </p:cNvPicPr>
          <p:nvPr/>
        </p:nvPicPr>
        <p:blipFill>
          <a:blip r:embed="rId2"/>
          <a:stretch>
            <a:fillRect/>
          </a:stretch>
        </p:blipFill>
        <p:spPr>
          <a:xfrm>
            <a:off x="247185" y="6397493"/>
            <a:ext cx="1691500" cy="376650"/>
          </a:xfrm>
          <a:prstGeom prst="rect">
            <a:avLst/>
          </a:prstGeom>
        </p:spPr>
      </p:pic>
      <p:pic>
        <p:nvPicPr>
          <p:cNvPr id="22" name="Picture 21">
            <a:extLst>
              <a:ext uri="{FF2B5EF4-FFF2-40B4-BE49-F238E27FC236}">
                <a16:creationId xmlns:a16="http://schemas.microsoft.com/office/drawing/2014/main" id="{AD70FDFF-A6BB-C440-8891-0A0651219519}"/>
              </a:ext>
            </a:extLst>
          </p:cNvPr>
          <p:cNvPicPr>
            <a:picLocks noChangeAspect="1"/>
          </p:cNvPicPr>
          <p:nvPr/>
        </p:nvPicPr>
        <p:blipFill>
          <a:blip r:embed="rId3"/>
          <a:stretch>
            <a:fillRect/>
          </a:stretch>
        </p:blipFill>
        <p:spPr>
          <a:xfrm>
            <a:off x="10957198" y="2029385"/>
            <a:ext cx="821784" cy="821784"/>
          </a:xfrm>
          <a:prstGeom prst="rect">
            <a:avLst/>
          </a:prstGeom>
          <a:ln w="15875">
            <a:solidFill>
              <a:schemeClr val="accent1"/>
            </a:solidFill>
          </a:ln>
        </p:spPr>
      </p:pic>
      <p:sp>
        <p:nvSpPr>
          <p:cNvPr id="24" name="TextBox 23">
            <a:extLst>
              <a:ext uri="{FF2B5EF4-FFF2-40B4-BE49-F238E27FC236}">
                <a16:creationId xmlns:a16="http://schemas.microsoft.com/office/drawing/2014/main" id="{A8D86AA9-2310-32AB-E402-5982B8708DFF}"/>
              </a:ext>
            </a:extLst>
          </p:cNvPr>
          <p:cNvSpPr txBox="1"/>
          <p:nvPr/>
        </p:nvSpPr>
        <p:spPr>
          <a:xfrm>
            <a:off x="8576308" y="2468148"/>
            <a:ext cx="3106898" cy="830997"/>
          </a:xfrm>
          <a:prstGeom prst="rect">
            <a:avLst/>
          </a:prstGeom>
          <a:noFill/>
        </p:spPr>
        <p:txBody>
          <a:bodyPr wrap="square">
            <a:spAutoFit/>
          </a:bodyPr>
          <a:lstStyle/>
          <a:p>
            <a:r>
              <a:rPr lang="en-GB" sz="1600" i="1" dirty="0">
                <a:solidFill>
                  <a:schemeClr val="accent6">
                    <a:lumMod val="50000"/>
                  </a:schemeClr>
                </a:solidFill>
                <a:effectLst/>
              </a:rPr>
              <a:t>For application details </a:t>
            </a:r>
            <a:br>
              <a:rPr lang="en-GB" sz="1600" i="1" dirty="0">
                <a:solidFill>
                  <a:schemeClr val="accent6">
                    <a:lumMod val="50000"/>
                  </a:schemeClr>
                </a:solidFill>
                <a:effectLst/>
              </a:rPr>
            </a:br>
            <a:r>
              <a:rPr lang="en-GB" sz="1600" i="1" dirty="0">
                <a:solidFill>
                  <a:schemeClr val="accent6">
                    <a:lumMod val="50000"/>
                  </a:schemeClr>
                </a:solidFill>
                <a:effectLst/>
              </a:rPr>
              <a:t>or hosting inquiries, visit </a:t>
            </a:r>
            <a:r>
              <a:rPr lang="en-GB" sz="1600" i="1" dirty="0" err="1">
                <a:solidFill>
                  <a:schemeClr val="accent6">
                    <a:lumMod val="50000"/>
                  </a:schemeClr>
                </a:solidFill>
                <a:effectLst/>
              </a:rPr>
              <a:t>scilifelab.se</a:t>
            </a:r>
            <a:r>
              <a:rPr lang="en-GB" sz="1600" i="1" dirty="0">
                <a:solidFill>
                  <a:schemeClr val="accent6">
                    <a:lumMod val="50000"/>
                  </a:schemeClr>
                </a:solidFill>
                <a:effectLst/>
              </a:rPr>
              <a:t>/research/pulse</a:t>
            </a:r>
          </a:p>
        </p:txBody>
      </p:sp>
      <p:pic>
        <p:nvPicPr>
          <p:cNvPr id="27" name="Graphic 26" descr="Bell with solid fill">
            <a:extLst>
              <a:ext uri="{FF2B5EF4-FFF2-40B4-BE49-F238E27FC236}">
                <a16:creationId xmlns:a16="http://schemas.microsoft.com/office/drawing/2014/main" id="{3948E1DB-810B-653A-5D58-DD756F036E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3910" y="2781928"/>
            <a:ext cx="426575" cy="426575"/>
          </a:xfrm>
          <a:prstGeom prst="rect">
            <a:avLst/>
          </a:prstGeom>
        </p:spPr>
      </p:pic>
      <p:pic>
        <p:nvPicPr>
          <p:cNvPr id="29" name="Graphic 28" descr="User with solid fill">
            <a:extLst>
              <a:ext uri="{FF2B5EF4-FFF2-40B4-BE49-F238E27FC236}">
                <a16:creationId xmlns:a16="http://schemas.microsoft.com/office/drawing/2014/main" id="{7BA6AFFD-474A-DD40-5C45-757819326A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910" y="2053043"/>
            <a:ext cx="426575" cy="426575"/>
          </a:xfrm>
          <a:prstGeom prst="rect">
            <a:avLst/>
          </a:prstGeom>
        </p:spPr>
      </p:pic>
      <p:pic>
        <p:nvPicPr>
          <p:cNvPr id="31" name="Graphic 30" descr="Lightbulb with solid fill">
            <a:extLst>
              <a:ext uri="{FF2B5EF4-FFF2-40B4-BE49-F238E27FC236}">
                <a16:creationId xmlns:a16="http://schemas.microsoft.com/office/drawing/2014/main" id="{B31F8AEF-5FE8-4253-E8C4-06252E662AD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910" y="3463668"/>
            <a:ext cx="426575" cy="426575"/>
          </a:xfrm>
          <a:prstGeom prst="rect">
            <a:avLst/>
          </a:prstGeom>
        </p:spPr>
      </p:pic>
      <p:pic>
        <p:nvPicPr>
          <p:cNvPr id="33" name="Graphic 32" descr="Head with gears with solid fill">
            <a:extLst>
              <a:ext uri="{FF2B5EF4-FFF2-40B4-BE49-F238E27FC236}">
                <a16:creationId xmlns:a16="http://schemas.microsoft.com/office/drawing/2014/main" id="{2409AC6A-7C43-D4AE-5465-DB07EC93584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6871" y="4835062"/>
            <a:ext cx="469232" cy="469232"/>
          </a:xfrm>
          <a:prstGeom prst="rect">
            <a:avLst/>
          </a:prstGeom>
        </p:spPr>
      </p:pic>
      <p:pic>
        <p:nvPicPr>
          <p:cNvPr id="35" name="Graphic 34" descr="Single gear with solid fill">
            <a:extLst>
              <a:ext uri="{FF2B5EF4-FFF2-40B4-BE49-F238E27FC236}">
                <a16:creationId xmlns:a16="http://schemas.microsoft.com/office/drawing/2014/main" id="{581913FF-AC05-DE7E-92A1-FB19BF2487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96751" y="5459247"/>
            <a:ext cx="469232" cy="469232"/>
          </a:xfrm>
          <a:prstGeom prst="rect">
            <a:avLst/>
          </a:prstGeom>
        </p:spPr>
      </p:pic>
      <p:pic>
        <p:nvPicPr>
          <p:cNvPr id="39" name="Graphic 38" descr="Rocket with solid fill">
            <a:extLst>
              <a:ext uri="{FF2B5EF4-FFF2-40B4-BE49-F238E27FC236}">
                <a16:creationId xmlns:a16="http://schemas.microsoft.com/office/drawing/2014/main" id="{E527BE9B-78A4-F8D7-58BC-DDD045E5DC5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8200" y="1423940"/>
            <a:ext cx="426575" cy="426575"/>
          </a:xfrm>
          <a:prstGeom prst="rect">
            <a:avLst/>
          </a:prstGeom>
        </p:spPr>
      </p:pic>
      <p:sp>
        <p:nvSpPr>
          <p:cNvPr id="41" name="TextBox 40">
            <a:extLst>
              <a:ext uri="{FF2B5EF4-FFF2-40B4-BE49-F238E27FC236}">
                <a16:creationId xmlns:a16="http://schemas.microsoft.com/office/drawing/2014/main" id="{7FF47599-35DC-B00C-9B30-86FB9A47A423}"/>
              </a:ext>
            </a:extLst>
          </p:cNvPr>
          <p:cNvSpPr txBox="1"/>
          <p:nvPr/>
        </p:nvSpPr>
        <p:spPr>
          <a:xfrm>
            <a:off x="1391738" y="140315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Funded by Marie </a:t>
            </a:r>
            <a:r>
              <a:rPr lang="en-GB" sz="1800" dirty="0" err="1">
                <a:solidFill>
                  <a:schemeClr val="accent6">
                    <a:lumMod val="50000"/>
                  </a:schemeClr>
                </a:solidFill>
                <a:effectLst/>
              </a:rPr>
              <a:t>Skłodowska</a:t>
            </a:r>
            <a:r>
              <a:rPr lang="en-GB" sz="1800" dirty="0">
                <a:solidFill>
                  <a:schemeClr val="accent6">
                    <a:lumMod val="50000"/>
                  </a:schemeClr>
                </a:solidFill>
                <a:effectLst/>
              </a:rPr>
              <a:t>-Curie Actions COFUND</a:t>
            </a:r>
          </a:p>
        </p:txBody>
      </p:sp>
      <p:sp>
        <p:nvSpPr>
          <p:cNvPr id="43" name="TextBox 42">
            <a:extLst>
              <a:ext uri="{FF2B5EF4-FFF2-40B4-BE49-F238E27FC236}">
                <a16:creationId xmlns:a16="http://schemas.microsoft.com/office/drawing/2014/main" id="{69DAB41A-F64F-C11A-5D07-FABFD1AED0B8}"/>
              </a:ext>
            </a:extLst>
          </p:cNvPr>
          <p:cNvSpPr txBox="1"/>
          <p:nvPr/>
        </p:nvSpPr>
        <p:spPr>
          <a:xfrm>
            <a:off x="1391738" y="1969887"/>
            <a:ext cx="654793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48 postdocs recruited in two calls: Jan 2025 and Dec 2025 (first cohort starts Oct 2025)</a:t>
            </a:r>
          </a:p>
        </p:txBody>
      </p:sp>
      <p:sp>
        <p:nvSpPr>
          <p:cNvPr id="45" name="TextBox 44">
            <a:extLst>
              <a:ext uri="{FF2B5EF4-FFF2-40B4-BE49-F238E27FC236}">
                <a16:creationId xmlns:a16="http://schemas.microsoft.com/office/drawing/2014/main" id="{17DDF41A-01FD-0526-9E42-A0026BAC2D45}"/>
              </a:ext>
            </a:extLst>
          </p:cNvPr>
          <p:cNvSpPr txBox="1"/>
          <p:nvPr/>
        </p:nvSpPr>
        <p:spPr>
          <a:xfrm>
            <a:off x="1391738" y="282990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Second call: Dec </a:t>
            </a:r>
            <a:r>
              <a:rPr lang="en-GB" dirty="0">
                <a:solidFill>
                  <a:schemeClr val="accent6">
                    <a:lumMod val="50000"/>
                  </a:schemeClr>
                </a:solidFill>
              </a:rPr>
              <a:t>15</a:t>
            </a:r>
            <a:r>
              <a:rPr lang="en-GB" sz="1800" dirty="0">
                <a:solidFill>
                  <a:schemeClr val="accent6">
                    <a:lumMod val="50000"/>
                  </a:schemeClr>
                </a:solidFill>
                <a:effectLst/>
              </a:rPr>
              <a:t> - March 16, 2026</a:t>
            </a:r>
          </a:p>
        </p:txBody>
      </p:sp>
      <p:sp>
        <p:nvSpPr>
          <p:cNvPr id="47" name="TextBox 46">
            <a:extLst>
              <a:ext uri="{FF2B5EF4-FFF2-40B4-BE49-F238E27FC236}">
                <a16:creationId xmlns:a16="http://schemas.microsoft.com/office/drawing/2014/main" id="{F3EB54BD-6F5D-469C-D3F3-7B30A515DDCC}"/>
              </a:ext>
            </a:extLst>
          </p:cNvPr>
          <p:cNvSpPr txBox="1"/>
          <p:nvPr/>
        </p:nvSpPr>
        <p:spPr>
          <a:xfrm>
            <a:off x="1391738" y="3386263"/>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3-year fellowships hosted by SciLifeLab Group Leaders </a:t>
            </a:r>
            <a:r>
              <a:rPr lang="en-GB" sz="1800">
                <a:solidFill>
                  <a:schemeClr val="accent6">
                    <a:lumMod val="50000"/>
                  </a:schemeClr>
                </a:solidFill>
                <a:effectLst/>
              </a:rPr>
              <a:t>across 11 </a:t>
            </a:r>
            <a:r>
              <a:rPr lang="en-GB" sz="1800" dirty="0">
                <a:solidFill>
                  <a:schemeClr val="accent6">
                    <a:lumMod val="50000"/>
                  </a:schemeClr>
                </a:solidFill>
                <a:effectLst/>
              </a:rPr>
              <a:t>universities, with secondments </a:t>
            </a:r>
            <a:r>
              <a:rPr lang="en-GB" sz="1800">
                <a:solidFill>
                  <a:schemeClr val="accent6">
                    <a:lumMod val="50000"/>
                  </a:schemeClr>
                </a:solidFill>
                <a:effectLst/>
              </a:rPr>
              <a:t>at 29 </a:t>
            </a:r>
            <a:r>
              <a:rPr lang="en-GB" sz="1800" dirty="0">
                <a:solidFill>
                  <a:schemeClr val="accent6">
                    <a:lumMod val="50000"/>
                  </a:schemeClr>
                </a:solidFill>
                <a:effectLst/>
              </a:rPr>
              <a:t>partners</a:t>
            </a:r>
          </a:p>
        </p:txBody>
      </p:sp>
      <p:sp>
        <p:nvSpPr>
          <p:cNvPr id="49" name="TextBox 48">
            <a:extLst>
              <a:ext uri="{FF2B5EF4-FFF2-40B4-BE49-F238E27FC236}">
                <a16:creationId xmlns:a16="http://schemas.microsoft.com/office/drawing/2014/main" id="{0AA36BEB-C6DA-DF99-79D7-C9777E919A64}"/>
              </a:ext>
            </a:extLst>
          </p:cNvPr>
          <p:cNvSpPr txBox="1"/>
          <p:nvPr/>
        </p:nvSpPr>
        <p:spPr>
          <a:xfrm>
            <a:off x="1391737" y="4280077"/>
            <a:ext cx="8984715"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Focus on innovative, fundamental, and translational research in diverse environments</a:t>
            </a:r>
          </a:p>
        </p:txBody>
      </p:sp>
      <p:sp>
        <p:nvSpPr>
          <p:cNvPr id="51" name="TextBox 50">
            <a:extLst>
              <a:ext uri="{FF2B5EF4-FFF2-40B4-BE49-F238E27FC236}">
                <a16:creationId xmlns:a16="http://schemas.microsoft.com/office/drawing/2014/main" id="{0B57A348-F3C1-300E-D2A3-C9228A28A790}"/>
              </a:ext>
            </a:extLst>
          </p:cNvPr>
          <p:cNvSpPr txBox="1"/>
          <p:nvPr/>
        </p:nvSpPr>
        <p:spPr>
          <a:xfrm>
            <a:off x="1391738" y="4890018"/>
            <a:ext cx="923958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Offers academic (32 positions) and entrepreneurial (16 positions) tracks</a:t>
            </a:r>
          </a:p>
        </p:txBody>
      </p:sp>
      <p:sp>
        <p:nvSpPr>
          <p:cNvPr id="53" name="TextBox 52">
            <a:extLst>
              <a:ext uri="{FF2B5EF4-FFF2-40B4-BE49-F238E27FC236}">
                <a16:creationId xmlns:a16="http://schemas.microsoft.com/office/drawing/2014/main" id="{9DA51F35-2CCA-5E8F-B93F-7114ECA95F91}"/>
              </a:ext>
            </a:extLst>
          </p:cNvPr>
          <p:cNvSpPr txBox="1"/>
          <p:nvPr/>
        </p:nvSpPr>
        <p:spPr>
          <a:xfrm>
            <a:off x="1391738" y="5506868"/>
            <a:ext cx="10200994"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Provides skills for long-term career sustainability through specialised training and mentor support</a:t>
            </a:r>
          </a:p>
        </p:txBody>
      </p:sp>
      <p:pic>
        <p:nvPicPr>
          <p:cNvPr id="2" name="Graphic 1" descr="Magnifying glass with solid fill">
            <a:extLst>
              <a:ext uri="{FF2B5EF4-FFF2-40B4-BE49-F238E27FC236}">
                <a16:creationId xmlns:a16="http://schemas.microsoft.com/office/drawing/2014/main" id="{C40DF0ED-DF72-80BE-BC71-46545DA9CD9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38200" y="4231850"/>
            <a:ext cx="387795" cy="387795"/>
          </a:xfrm>
          <a:prstGeom prst="rect">
            <a:avLst/>
          </a:prstGeom>
        </p:spPr>
      </p:pic>
    </p:spTree>
    <p:extLst>
      <p:ext uri="{BB962C8B-B14F-4D97-AF65-F5344CB8AC3E}">
        <p14:creationId xmlns:p14="http://schemas.microsoft.com/office/powerpoint/2010/main" val="898808694"/>
      </p:ext>
    </p:extLst>
  </p:cSld>
  <p:clrMapOvr>
    <a:masterClrMapping/>
  </p:clrMapOvr>
</p:sld>
</file>

<file path=ppt/theme/theme1.xml><?xml version="1.0" encoding="utf-8"?>
<a:theme xmlns:a="http://schemas.openxmlformats.org/drawingml/2006/main" name="SciLifeLab PPT_light">
  <a:themeElements>
    <a:clrScheme name="Custom 1">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iLifeLab PPT_dark">
  <a:themeElements>
    <a:clrScheme name="SciLifeLab Colors">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6897</TotalTime>
  <Words>160</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SciLifeLab PPT_light</vt:lpstr>
      <vt:lpstr>SciLifeLab PPT_dark</vt:lpstr>
      <vt:lpstr>SciLifeLab PULSE postdoctoral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Karin Nedler</dc:creator>
  <cp:lastModifiedBy>Disa Larsson Hammarlöf</cp:lastModifiedBy>
  <cp:revision>491</cp:revision>
  <dcterms:created xsi:type="dcterms:W3CDTF">2020-04-23T10:16:21Z</dcterms:created>
  <dcterms:modified xsi:type="dcterms:W3CDTF">2025-12-10T12:03:31Z</dcterms:modified>
</cp:coreProperties>
</file>